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61" r:id="rId4"/>
    <p:sldId id="258" r:id="rId5"/>
    <p:sldId id="259" r:id="rId6"/>
    <p:sldId id="265" r:id="rId7"/>
    <p:sldId id="266" r:id="rId8"/>
    <p:sldId id="267" r:id="rId9"/>
    <p:sldId id="276" r:id="rId10"/>
    <p:sldId id="264" r:id="rId11"/>
    <p:sldId id="268" r:id="rId12"/>
    <p:sldId id="263" r:id="rId13"/>
    <p:sldId id="260" r:id="rId14"/>
    <p:sldId id="277" r:id="rId15"/>
    <p:sldId id="271" r:id="rId16"/>
    <p:sldId id="270" r:id="rId17"/>
    <p:sldId id="272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00FF"/>
    <a:srgbClr val="60B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484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85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5489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402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278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7/10/2019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93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7/10/2019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898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7/10/2019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90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7/10/2019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25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7/10/2019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81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7/10/2019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27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7/10/2019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6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microsoft.com/office/2007/relationships/hdphoto" Target="../media/hdphoto2.wdp"/><Relationship Id="rId4" Type="http://schemas.openxmlformats.org/officeDocument/2006/relationships/image" Target="../media/image8.jpe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23283" r="22592"/>
          <a:stretch/>
        </p:blipFill>
        <p:spPr>
          <a:xfrm>
            <a:off x="332740" y="4554083"/>
            <a:ext cx="2172336" cy="19106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A1B9CF8-B141-43B2-AAA9-7BCAC55F7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9725" y="1209674"/>
            <a:ext cx="9144000" cy="1281113"/>
          </a:xfrm>
        </p:spPr>
        <p:txBody>
          <a:bodyPr/>
          <a:lstStyle/>
          <a:p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스마트 에어 피아노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34150-D5CC-4954-B238-3EFC2351F4A2}"/>
              </a:ext>
            </a:extLst>
          </p:cNvPr>
          <p:cNvSpPr txBox="1"/>
          <p:nvPr/>
        </p:nvSpPr>
        <p:spPr>
          <a:xfrm>
            <a:off x="9209429" y="5274090"/>
            <a:ext cx="26406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태백B" panose="02030600000101010101" pitchFamily="18" charset="-127"/>
                <a:ea typeface="HY태백B" panose="02030600000101010101" pitchFamily="18" charset="-127"/>
              </a:rPr>
              <a:t>20153201 </a:t>
            </a:r>
            <a:r>
              <a:rPr lang="ko-KR" altLang="en-US" dirty="0" err="1">
                <a:latin typeface="HY태백B" panose="02030600000101010101" pitchFamily="18" charset="-127"/>
                <a:ea typeface="HY태백B" panose="02030600000101010101" pitchFamily="18" charset="-127"/>
              </a:rPr>
              <a:t>임승택</a:t>
            </a:r>
            <a:endParaRPr lang="en-US" altLang="ko-KR" dirty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r>
              <a:rPr lang="en-US" altLang="ko-KR" dirty="0">
                <a:latin typeface="HY태백B" panose="02030600000101010101" pitchFamily="18" charset="-127"/>
                <a:ea typeface="HY태백B" panose="02030600000101010101" pitchFamily="18" charset="-127"/>
              </a:rPr>
              <a:t>20153214 </a:t>
            </a:r>
            <a:r>
              <a:rPr lang="ko-KR" altLang="en-US" dirty="0" err="1">
                <a:latin typeface="HY태백B" panose="02030600000101010101" pitchFamily="18" charset="-127"/>
                <a:ea typeface="HY태백B" panose="02030600000101010101" pitchFamily="18" charset="-127"/>
              </a:rPr>
              <a:t>신호준</a:t>
            </a:r>
            <a:endParaRPr lang="en-US" altLang="ko-KR" dirty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r>
              <a:rPr lang="en-US" altLang="ko-KR" dirty="0">
                <a:latin typeface="HY태백B" panose="02030600000101010101" pitchFamily="18" charset="-127"/>
                <a:ea typeface="HY태백B" panose="02030600000101010101" pitchFamily="18" charset="-127"/>
              </a:rPr>
              <a:t>20153215 </a:t>
            </a:r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김재욱</a:t>
            </a:r>
            <a:endParaRPr lang="en-US" altLang="ko-KR" dirty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r>
              <a:rPr lang="en-US" altLang="ko-KR" dirty="0">
                <a:latin typeface="HY태백B" panose="02030600000101010101" pitchFamily="18" charset="-127"/>
                <a:ea typeface="HY태백B" panose="02030600000101010101" pitchFamily="18" charset="-127"/>
              </a:rPr>
              <a:t>20153222 </a:t>
            </a:r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이선행</a:t>
            </a:r>
            <a:endParaRPr lang="en-US" altLang="ko-KR" dirty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endParaRPr lang="ko-KR" altLang="en-US" dirty="0"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09725" y="5941488"/>
            <a:ext cx="2100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 smtClean="0">
                <a:latin typeface="HY태백B" panose="02030600000101010101" pitchFamily="18" charset="-127"/>
                <a:ea typeface="HY태백B" panose="02030600000101010101" pitchFamily="18" charset="-127"/>
              </a:rPr>
              <a:t>캡스톤</a:t>
            </a:r>
            <a:r>
              <a:rPr lang="ko-KR" altLang="en-US" sz="28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 반숙</a:t>
            </a:r>
            <a:endParaRPr lang="ko-KR" altLang="en-US" sz="2800" dirty="0"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17" name="정육면체 16"/>
          <p:cNvSpPr/>
          <p:nvPr/>
        </p:nvSpPr>
        <p:spPr>
          <a:xfrm>
            <a:off x="2767012" y="3150438"/>
            <a:ext cx="6829426" cy="1239482"/>
          </a:xfrm>
          <a:prstGeom prst="cube">
            <a:avLst>
              <a:gd name="adj" fmla="val 5650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평행 사변형 17"/>
          <p:cNvSpPr/>
          <p:nvPr/>
        </p:nvSpPr>
        <p:spPr>
          <a:xfrm>
            <a:off x="2747963" y="3619500"/>
            <a:ext cx="6376988" cy="239642"/>
          </a:xfrm>
          <a:prstGeom prst="parallelogram">
            <a:avLst>
              <a:gd name="adj" fmla="val 99286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/>
          <p:cNvSpPr/>
          <p:nvPr/>
        </p:nvSpPr>
        <p:spPr>
          <a:xfrm rot="8071945">
            <a:off x="8809676" y="3755631"/>
            <a:ext cx="911538" cy="207020"/>
          </a:xfrm>
          <a:prstGeom prst="parallelogram">
            <a:avLst>
              <a:gd name="adj" fmla="val 99118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848092" y="3208109"/>
            <a:ext cx="352425" cy="314325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362970" y="3208108"/>
            <a:ext cx="352425" cy="314325"/>
          </a:xfrm>
          <a:prstGeom prst="ellipse">
            <a:avLst/>
          </a:prstGeom>
          <a:solidFill>
            <a:srgbClr val="0000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4591042" y="3208109"/>
            <a:ext cx="352425" cy="3143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334779" y="3208107"/>
            <a:ext cx="352425" cy="3143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5998749" y="3208106"/>
            <a:ext cx="352425" cy="3143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699000" y="3206287"/>
            <a:ext cx="352425" cy="3143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8026940" y="3206286"/>
            <a:ext cx="352425" cy="31432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876550" y="3963917"/>
            <a:ext cx="338554" cy="369332"/>
          </a:xfrm>
          <a:prstGeom prst="rect">
            <a:avLst/>
          </a:prstGeom>
          <a:noFill/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3</a:t>
            </a:r>
            <a:endParaRPr lang="ko-KR" altLang="en-US" dirty="0">
              <a:solidFill>
                <a:srgbClr val="FF0000"/>
              </a:solidFill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12670" y="3952470"/>
            <a:ext cx="877163" cy="369332"/>
          </a:xfrm>
          <a:prstGeom prst="rect">
            <a:avLst/>
          </a:prstGeom>
          <a:noFill/>
          <a:effectLst>
            <a:softEdge rad="127000"/>
          </a:effectLst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작은별</a:t>
            </a:r>
            <a:endParaRPr lang="ko-KR" altLang="en-US" dirty="0">
              <a:solidFill>
                <a:srgbClr val="FF0000"/>
              </a:solidFill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024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3CE836-3906-40AB-915F-AEBDD34D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부품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654DC7A-BDBC-4001-B0D3-A6A8AF4AD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16306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334423960" descr="EMB000050d05e0d">
            <a:extLst>
              <a:ext uri="{FF2B5EF4-FFF2-40B4-BE49-F238E27FC236}">
                <a16:creationId xmlns:a16="http://schemas.microsoft.com/office/drawing/2014/main" id="{893A4F39-C660-42B0-8DDB-4882B871C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769" y="1997656"/>
            <a:ext cx="1415915" cy="134112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414241-EBF1-4B3D-BB92-7BC1F5DC3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334403728" descr="EMB000050d05e0e">
            <a:extLst>
              <a:ext uri="{FF2B5EF4-FFF2-40B4-BE49-F238E27FC236}">
                <a16:creationId xmlns:a16="http://schemas.microsoft.com/office/drawing/2014/main" id="{F1B7EB24-9432-453B-AE1F-2E5AE1A59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387" y="1997656"/>
            <a:ext cx="1242646" cy="134112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9F79ECF-2E2C-4C48-8857-AF496EB92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5" name="_x334414672" descr="EMB000050d05e0f">
            <a:extLst>
              <a:ext uri="{FF2B5EF4-FFF2-40B4-BE49-F238E27FC236}">
                <a16:creationId xmlns:a16="http://schemas.microsoft.com/office/drawing/2014/main" id="{7EEAFAD5-BE5D-4709-966A-D9FC60098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205" y="1997656"/>
            <a:ext cx="1387302" cy="134112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909C585E-AE9E-4D5E-812C-C018630B3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7" name="_x334426336" descr="EMB000050d05e10">
            <a:extLst>
              <a:ext uri="{FF2B5EF4-FFF2-40B4-BE49-F238E27FC236}">
                <a16:creationId xmlns:a16="http://schemas.microsoft.com/office/drawing/2014/main" id="{A95DC02E-8783-4CFD-AB6C-AED19F06A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913" y="1997656"/>
            <a:ext cx="1356070" cy="134112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6D0280BC-72FF-4D18-B817-D8DA27D11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9" name="_x334401352" descr="EMB000050d05e11">
            <a:extLst>
              <a:ext uri="{FF2B5EF4-FFF2-40B4-BE49-F238E27FC236}">
                <a16:creationId xmlns:a16="http://schemas.microsoft.com/office/drawing/2014/main" id="{3C8A0FC7-EBEA-4795-BD13-27ECD7A99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89" y="2018949"/>
            <a:ext cx="1524000" cy="134558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F41D5BBF-A220-422E-819A-D1F1A23D0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CCD0A079-560D-471C-A7AA-61C3CF768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8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33" name="_x332739680" descr="EMB000050d05e13">
            <a:extLst>
              <a:ext uri="{FF2B5EF4-FFF2-40B4-BE49-F238E27FC236}">
                <a16:creationId xmlns:a16="http://schemas.microsoft.com/office/drawing/2014/main" id="{9371B4FD-29E2-4BD8-88A8-1C723A11F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863" y="2009372"/>
            <a:ext cx="1340142" cy="134108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6">
            <a:extLst>
              <a:ext uri="{FF2B5EF4-FFF2-40B4-BE49-F238E27FC236}">
                <a16:creationId xmlns:a16="http://schemas.microsoft.com/office/drawing/2014/main" id="{6FEE1FEF-C037-4438-A6E5-A904ADDD7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35" name="_x332744216" descr="EMB000050d05e12">
            <a:extLst>
              <a:ext uri="{FF2B5EF4-FFF2-40B4-BE49-F238E27FC236}">
                <a16:creationId xmlns:a16="http://schemas.microsoft.com/office/drawing/2014/main" id="{42F3B9D7-5CC9-4E0F-949A-BA2C0E9F7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564" y="2006724"/>
            <a:ext cx="1585761" cy="134112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828196-27C1-4102-9E9D-BBC915B8052E}"/>
              </a:ext>
            </a:extLst>
          </p:cNvPr>
          <p:cNvSpPr txBox="1"/>
          <p:nvPr/>
        </p:nvSpPr>
        <p:spPr>
          <a:xfrm>
            <a:off x="635886" y="3482678"/>
            <a:ext cx="10347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Uno</a:t>
            </a:r>
          </a:p>
          <a:p>
            <a:pPr marL="342900" indent="-342900">
              <a:buAutoNum type="arabicPeriod"/>
            </a:pPr>
            <a:r>
              <a:rPr lang="en-US" altLang="ko-KR" dirty="0"/>
              <a:t>MIDI </a:t>
            </a:r>
            <a:r>
              <a:rPr lang="ko-KR" altLang="en-US" dirty="0" err="1"/>
              <a:t>쉴드</a:t>
            </a:r>
            <a:r>
              <a:rPr lang="ko-KR" altLang="en-US" dirty="0"/>
              <a:t> 장착을 위한 보드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메가보드에서 전달한 센서 값을 이용하여 </a:t>
            </a:r>
            <a:r>
              <a:rPr lang="en-US" altLang="ko-KR" dirty="0"/>
              <a:t>MIDI </a:t>
            </a:r>
            <a:r>
              <a:rPr lang="ko-KR" altLang="en-US" dirty="0" err="1"/>
              <a:t>쉴드</a:t>
            </a:r>
            <a:r>
              <a:rPr lang="ko-KR" altLang="en-US" dirty="0"/>
              <a:t> 동작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28567A-5C02-4F46-B40D-F86D92809443}"/>
              </a:ext>
            </a:extLst>
          </p:cNvPr>
          <p:cNvSpPr txBox="1"/>
          <p:nvPr/>
        </p:nvSpPr>
        <p:spPr>
          <a:xfrm>
            <a:off x="635886" y="3482678"/>
            <a:ext cx="10347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MIDI </a:t>
            </a:r>
            <a:r>
              <a:rPr lang="ko-KR" altLang="en-US" dirty="0" err="1"/>
              <a:t>쉴드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센서 값을 이용하여 음악 연주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총 </a:t>
            </a:r>
            <a:r>
              <a:rPr lang="en-US" altLang="ko-KR" dirty="0"/>
              <a:t>128</a:t>
            </a:r>
            <a:r>
              <a:rPr lang="ko-KR" altLang="en-US" dirty="0"/>
              <a:t>개의 악기 설정 가능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3A4BB8-130A-49DE-9EBE-9DE5506FF7EB}"/>
              </a:ext>
            </a:extLst>
          </p:cNvPr>
          <p:cNvSpPr txBox="1"/>
          <p:nvPr/>
        </p:nvSpPr>
        <p:spPr>
          <a:xfrm>
            <a:off x="635885" y="3477491"/>
            <a:ext cx="10347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MEGA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센서 값을 입력 받고 </a:t>
            </a:r>
            <a:r>
              <a:rPr lang="en-US" altLang="ko-KR" dirty="0"/>
              <a:t>Uno </a:t>
            </a:r>
            <a:r>
              <a:rPr lang="ko-KR" altLang="en-US" dirty="0"/>
              <a:t>보드로 전달 및 </a:t>
            </a:r>
            <a:r>
              <a:rPr lang="en-US" altLang="ko-KR" dirty="0"/>
              <a:t>LED </a:t>
            </a:r>
            <a:r>
              <a:rPr lang="ko-KR" altLang="en-US" dirty="0"/>
              <a:t>모듈 출력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버튼 입력에 따른 </a:t>
            </a:r>
            <a:r>
              <a:rPr lang="en-US" altLang="ko-KR" dirty="0"/>
              <a:t>LED Matrix </a:t>
            </a:r>
            <a:r>
              <a:rPr lang="ko-KR" altLang="en-US" dirty="0"/>
              <a:t>및 피아노 모드</a:t>
            </a:r>
            <a:r>
              <a:rPr lang="en-US" altLang="ko-KR" dirty="0"/>
              <a:t>(</a:t>
            </a:r>
            <a:r>
              <a:rPr lang="ko-KR" altLang="en-US" dirty="0"/>
              <a:t>통상</a:t>
            </a:r>
            <a:r>
              <a:rPr lang="en-US" altLang="ko-KR" dirty="0"/>
              <a:t>, </a:t>
            </a:r>
            <a:r>
              <a:rPr lang="ko-KR" altLang="en-US" dirty="0"/>
              <a:t>악보</a:t>
            </a:r>
            <a:r>
              <a:rPr lang="en-US" altLang="ko-KR" dirty="0"/>
              <a:t>) </a:t>
            </a:r>
            <a:r>
              <a:rPr lang="ko-KR" altLang="en-US" dirty="0"/>
              <a:t>제어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대부분의 알고리즘 처리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D14A0-AF03-4080-B4BB-4A4BEC05BA66}"/>
              </a:ext>
            </a:extLst>
          </p:cNvPr>
          <p:cNvSpPr txBox="1"/>
          <p:nvPr/>
        </p:nvSpPr>
        <p:spPr>
          <a:xfrm>
            <a:off x="5659205" y="3467268"/>
            <a:ext cx="10347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적외선 거리 센서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피아노와 손과의 거리를 통한 값</a:t>
            </a:r>
            <a:r>
              <a:rPr lang="en-US" altLang="ko-KR" dirty="0"/>
              <a:t> </a:t>
            </a:r>
            <a:r>
              <a:rPr lang="ko-KR" altLang="en-US" dirty="0"/>
              <a:t>측정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2914DC-0FEA-498D-8345-B965FB4381F9}"/>
              </a:ext>
            </a:extLst>
          </p:cNvPr>
          <p:cNvSpPr txBox="1"/>
          <p:nvPr/>
        </p:nvSpPr>
        <p:spPr>
          <a:xfrm>
            <a:off x="5659205" y="3442580"/>
            <a:ext cx="10347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 </a:t>
            </a:r>
            <a:r>
              <a:rPr lang="ko-KR" altLang="en-US" dirty="0"/>
              <a:t>모듈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통상 모드에서는 손 거리에 따른 옥타브 표시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악보 모드에서는 악보 음계에 따른 옥타브 표시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968F94-5CD1-4069-B92E-8721DD9C0DB1}"/>
              </a:ext>
            </a:extLst>
          </p:cNvPr>
          <p:cNvSpPr txBox="1"/>
          <p:nvPr/>
        </p:nvSpPr>
        <p:spPr>
          <a:xfrm>
            <a:off x="5659204" y="3442580"/>
            <a:ext cx="10347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 Matrix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현재 연주중인 악기 번호 표시 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악보 이름 표시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8FC2A7-1442-460F-B5FE-AD25A8DA116F}"/>
              </a:ext>
            </a:extLst>
          </p:cNvPr>
          <p:cNvSpPr txBox="1"/>
          <p:nvPr/>
        </p:nvSpPr>
        <p:spPr>
          <a:xfrm>
            <a:off x="5659204" y="3446224"/>
            <a:ext cx="10347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모드</a:t>
            </a:r>
            <a:r>
              <a:rPr lang="en-US" altLang="ko-KR" dirty="0"/>
              <a:t>(</a:t>
            </a:r>
            <a:r>
              <a:rPr lang="ko-KR" altLang="en-US" dirty="0"/>
              <a:t>통상</a:t>
            </a:r>
            <a:r>
              <a:rPr lang="en-US" altLang="ko-KR" dirty="0"/>
              <a:t>, </a:t>
            </a:r>
            <a:r>
              <a:rPr lang="ko-KR" altLang="en-US" dirty="0"/>
              <a:t>악보</a:t>
            </a:r>
            <a:r>
              <a:rPr lang="en-US" altLang="ko-KR" dirty="0"/>
              <a:t>) </a:t>
            </a:r>
            <a:r>
              <a:rPr lang="ko-KR" altLang="en-US" dirty="0"/>
              <a:t>제어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악기 및 악보 선택 과 그에 따른 </a:t>
            </a:r>
            <a:r>
              <a:rPr lang="en-US" altLang="ko-KR" dirty="0"/>
              <a:t>LED Matrix </a:t>
            </a:r>
            <a:r>
              <a:rPr lang="ko-KR" altLang="en-US" dirty="0"/>
              <a:t>제어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773" r="22552"/>
          <a:stretch/>
        </p:blipFill>
        <p:spPr>
          <a:xfrm>
            <a:off x="438150" y="4990284"/>
            <a:ext cx="1816934" cy="15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31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C140CE-3819-49DF-BB17-BC25C418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설계도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773" r="22552"/>
          <a:stretch/>
        </p:blipFill>
        <p:spPr>
          <a:xfrm>
            <a:off x="438150" y="4990284"/>
            <a:ext cx="1816934" cy="15819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12" y="1304013"/>
            <a:ext cx="10772775" cy="503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984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3" name="_x334405888" descr="EMB000050d05e0c">
            <a:extLst>
              <a:ext uri="{FF2B5EF4-FFF2-40B4-BE49-F238E27FC236}">
                <a16:creationId xmlns:a16="http://schemas.microsoft.com/office/drawing/2014/main" id="{F616D84E-7A39-45EF-9E4F-697B9D772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68" y="990600"/>
            <a:ext cx="7194866" cy="489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815A59A-9B79-4A3D-8AA8-7D103137E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6693" y="1651000"/>
            <a:ext cx="10042983" cy="349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C140CE-3819-49DF-BB17-BC25C418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알고리즘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773" r="22552"/>
          <a:stretch/>
        </p:blipFill>
        <p:spPr>
          <a:xfrm>
            <a:off x="438150" y="4990284"/>
            <a:ext cx="1816934" cy="15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6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979" y="2421467"/>
            <a:ext cx="5837625" cy="265166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2CED53-74C8-4606-89EA-782F8204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기능 설명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D5FF1B3-E366-47E4-B7CA-B9CBF0055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3A81F-EFF7-49C8-8F9E-66A38A2673C4}"/>
              </a:ext>
            </a:extLst>
          </p:cNvPr>
          <p:cNvSpPr txBox="1"/>
          <p:nvPr/>
        </p:nvSpPr>
        <p:spPr>
          <a:xfrm>
            <a:off x="2988279" y="5301734"/>
            <a:ext cx="3641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악기 번호 및 악보 제목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C835379-7256-43F6-B7EA-CFB779AD820A}"/>
              </a:ext>
            </a:extLst>
          </p:cNvPr>
          <p:cNvGrpSpPr/>
          <p:nvPr/>
        </p:nvGrpSpPr>
        <p:grpSpPr>
          <a:xfrm rot="16200000">
            <a:off x="2734480" y="3732583"/>
            <a:ext cx="910222" cy="605821"/>
            <a:chOff x="762001" y="3718928"/>
            <a:chExt cx="508000" cy="546100"/>
          </a:xfrm>
        </p:grpSpPr>
        <p:sp>
          <p:nvSpPr>
            <p:cNvPr id="11" name="순서도: 수행의 시작/종료 10">
              <a:extLst>
                <a:ext uri="{FF2B5EF4-FFF2-40B4-BE49-F238E27FC236}">
                  <a16:creationId xmlns:a16="http://schemas.microsoft.com/office/drawing/2014/main" id="{CE732754-CE2E-4E0A-93E8-C69687CD5E54}"/>
                </a:ext>
              </a:extLst>
            </p:cNvPr>
            <p:cNvSpPr/>
            <p:nvPr/>
          </p:nvSpPr>
          <p:spPr>
            <a:xfrm rot="19017944">
              <a:off x="781380" y="3718928"/>
              <a:ext cx="292100" cy="177800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순서도: 지연 9">
              <a:extLst>
                <a:ext uri="{FF2B5EF4-FFF2-40B4-BE49-F238E27FC236}">
                  <a16:creationId xmlns:a16="http://schemas.microsoft.com/office/drawing/2014/main" id="{0E2F0D13-A095-4879-92A0-012E7D3E3C9F}"/>
                </a:ext>
              </a:extLst>
            </p:cNvPr>
            <p:cNvSpPr/>
            <p:nvPr/>
          </p:nvSpPr>
          <p:spPr>
            <a:xfrm>
              <a:off x="762001" y="3807828"/>
              <a:ext cx="508000" cy="457200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32C09877-E390-431B-9120-9D7B57818F03}"/>
              </a:ext>
            </a:extLst>
          </p:cNvPr>
          <p:cNvSpPr/>
          <p:nvPr/>
        </p:nvSpPr>
        <p:spPr>
          <a:xfrm>
            <a:off x="3220754" y="3199382"/>
            <a:ext cx="203200" cy="3048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7A159D1-BCC4-46A2-842D-7431318C5B2A}"/>
              </a:ext>
            </a:extLst>
          </p:cNvPr>
          <p:cNvSpPr/>
          <p:nvPr/>
        </p:nvSpPr>
        <p:spPr>
          <a:xfrm>
            <a:off x="3764297" y="3197566"/>
            <a:ext cx="203200" cy="3048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DC8FF50-2239-4407-8901-FE2F104E94A0}"/>
              </a:ext>
            </a:extLst>
          </p:cNvPr>
          <p:cNvSpPr/>
          <p:nvPr/>
        </p:nvSpPr>
        <p:spPr>
          <a:xfrm>
            <a:off x="4367741" y="3223305"/>
            <a:ext cx="203200" cy="3048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C58CC7D-9D2A-4028-887D-F9B860C8416E}"/>
              </a:ext>
            </a:extLst>
          </p:cNvPr>
          <p:cNvSpPr/>
          <p:nvPr/>
        </p:nvSpPr>
        <p:spPr>
          <a:xfrm>
            <a:off x="6754395" y="3223305"/>
            <a:ext cx="203200" cy="3048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4B074D8-1046-4D54-A8DD-C5FC830BEF2E}"/>
              </a:ext>
            </a:extLst>
          </p:cNvPr>
          <p:cNvGrpSpPr/>
          <p:nvPr/>
        </p:nvGrpSpPr>
        <p:grpSpPr>
          <a:xfrm rot="16200000">
            <a:off x="6367411" y="3694755"/>
            <a:ext cx="910222" cy="605821"/>
            <a:chOff x="762001" y="3718928"/>
            <a:chExt cx="508000" cy="546100"/>
          </a:xfrm>
        </p:grpSpPr>
        <p:sp>
          <p:nvSpPr>
            <p:cNvPr id="23" name="순서도: 수행의 시작/종료 22">
              <a:extLst>
                <a:ext uri="{FF2B5EF4-FFF2-40B4-BE49-F238E27FC236}">
                  <a16:creationId xmlns:a16="http://schemas.microsoft.com/office/drawing/2014/main" id="{6A51C1F8-A17E-41F6-B0FA-DDDB30E5B0D4}"/>
                </a:ext>
              </a:extLst>
            </p:cNvPr>
            <p:cNvSpPr/>
            <p:nvPr/>
          </p:nvSpPr>
          <p:spPr>
            <a:xfrm rot="19017944">
              <a:off x="781380" y="3718928"/>
              <a:ext cx="292100" cy="177800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지연 23">
              <a:extLst>
                <a:ext uri="{FF2B5EF4-FFF2-40B4-BE49-F238E27FC236}">
                  <a16:creationId xmlns:a16="http://schemas.microsoft.com/office/drawing/2014/main" id="{DE9B89A1-F2F7-4C17-8B99-FA7648016CB5}"/>
                </a:ext>
              </a:extLst>
            </p:cNvPr>
            <p:cNvSpPr/>
            <p:nvPr/>
          </p:nvSpPr>
          <p:spPr>
            <a:xfrm>
              <a:off x="762001" y="3807828"/>
              <a:ext cx="508000" cy="457200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C1338204-C5E3-4E29-8929-5C0416DE354D}"/>
              </a:ext>
            </a:extLst>
          </p:cNvPr>
          <p:cNvSpPr/>
          <p:nvPr/>
        </p:nvSpPr>
        <p:spPr>
          <a:xfrm>
            <a:off x="5614901" y="3226899"/>
            <a:ext cx="203200" cy="3048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2D4FE9-B541-4E75-90F9-1529C8DC8A8C}"/>
              </a:ext>
            </a:extLst>
          </p:cNvPr>
          <p:cNvSpPr txBox="1"/>
          <p:nvPr/>
        </p:nvSpPr>
        <p:spPr>
          <a:xfrm>
            <a:off x="1552792" y="2498182"/>
            <a:ext cx="266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통상모드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843537-1710-4A9D-9C50-B91FF0B5C8A8}"/>
              </a:ext>
            </a:extLst>
          </p:cNvPr>
          <p:cNvSpPr txBox="1"/>
          <p:nvPr/>
        </p:nvSpPr>
        <p:spPr>
          <a:xfrm>
            <a:off x="1552792" y="2886700"/>
            <a:ext cx="266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악보모드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773" r="22552"/>
          <a:stretch/>
        </p:blipFill>
        <p:spPr>
          <a:xfrm>
            <a:off x="438150" y="4990284"/>
            <a:ext cx="1816934" cy="15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62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04883 0.0023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83 0.00231 L 0.09883 0.0004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0787 L -0.02566 0.15116 C -0.03086 0.1838 -0.03894 0.20208 -0.04727 0.20208 C -0.05665 0.20208 -0.06446 0.1838 -0.06967 0.15116 L -0.09493 0.00787 " pathEditMode="relative" rAng="0" ptsTypes="AAAAA">
                                      <p:cBhvr>
                                        <p:cTn id="9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3" y="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21" grpId="0" animBg="1"/>
      <p:bldP spid="21" grpId="1" animBg="1"/>
      <p:bldP spid="25" grpId="0" animBg="1"/>
      <p:bldP spid="25" grpId="1" animBg="1"/>
      <p:bldP spid="26" grpId="0"/>
      <p:bldP spid="26" grpId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>
            <a:off x="0" y="2593181"/>
            <a:ext cx="7000875" cy="1080000"/>
          </a:xfrm>
          <a:prstGeom prst="trapezoid">
            <a:avLst>
              <a:gd name="adj" fmla="val 4219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593181"/>
            <a:ext cx="56388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3673181"/>
            <a:ext cx="1022985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12982" y="3890015"/>
            <a:ext cx="28007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HY태백B" panose="02030600000101010101" pitchFamily="18" charset="-127"/>
                <a:ea typeface="HY태백B" panose="02030600000101010101" pitchFamily="18" charset="-127"/>
              </a:rPr>
              <a:t>4</a:t>
            </a:r>
            <a:r>
              <a:rPr lang="en-US" altLang="ko-KR" sz="36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. </a:t>
            </a:r>
            <a:r>
              <a:rPr lang="ko-KR" altLang="en-US" sz="36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최종 결과</a:t>
            </a:r>
            <a:endParaRPr lang="en-US" altLang="ko-KR" sz="3600" dirty="0" smtClean="0"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503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537CCF-192A-44EF-B2C0-44975FFA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결과물 사진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95886"/>
            <a:ext cx="9033933" cy="439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67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F2D1490-0302-4B74-9DBF-33AFADA40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과제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FC554D-302E-4FC8-BA9F-097D112ED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24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거리에 </a:t>
            </a:r>
            <a:r>
              <a:rPr lang="ko-KR" altLang="en-US" sz="2400" dirty="0">
                <a:latin typeface="HY태백B" panose="02030600000101010101" pitchFamily="18" charset="-127"/>
                <a:ea typeface="HY태백B" panose="02030600000101010101" pitchFamily="18" charset="-127"/>
              </a:rPr>
              <a:t>따른 </a:t>
            </a:r>
            <a:r>
              <a:rPr lang="en-US" altLang="ko-KR" sz="2400" dirty="0">
                <a:latin typeface="HY태백B" panose="02030600000101010101" pitchFamily="18" charset="-127"/>
                <a:ea typeface="HY태백B" panose="02030600000101010101" pitchFamily="18" charset="-127"/>
              </a:rPr>
              <a:t>LED </a:t>
            </a:r>
            <a:r>
              <a:rPr lang="ko-KR" altLang="en-US" sz="2400" dirty="0">
                <a:latin typeface="HY태백B" panose="02030600000101010101" pitchFamily="18" charset="-127"/>
                <a:ea typeface="HY태백B" panose="02030600000101010101" pitchFamily="18" charset="-127"/>
              </a:rPr>
              <a:t>출력과 음악이 나오는 것을 </a:t>
            </a:r>
            <a:r>
              <a:rPr lang="ko-KR" altLang="en-US" sz="24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확인</a:t>
            </a:r>
            <a:endParaRPr lang="en-US" altLang="ko-KR" sz="2400" dirty="0" smtClean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>
              <a:buFontTx/>
              <a:buChar char="-"/>
            </a:pPr>
            <a:endParaRPr lang="en-US" altLang="ko-KR" sz="2400" dirty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>
              <a:buFontTx/>
              <a:buChar char="-"/>
            </a:pPr>
            <a:r>
              <a:rPr lang="ko-KR" altLang="en-US" sz="24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통상 </a:t>
            </a:r>
            <a:r>
              <a:rPr lang="ko-KR" altLang="en-US" sz="2400" dirty="0">
                <a:latin typeface="HY태백B" panose="02030600000101010101" pitchFamily="18" charset="-127"/>
                <a:ea typeface="HY태백B" panose="02030600000101010101" pitchFamily="18" charset="-127"/>
              </a:rPr>
              <a:t>모드에서는 손을 피아노에 올릴 시 해당 옥타브의 음과 </a:t>
            </a:r>
            <a:r>
              <a:rPr lang="en-US" altLang="ko-KR" sz="2400" dirty="0">
                <a:latin typeface="HY태백B" panose="02030600000101010101" pitchFamily="18" charset="-127"/>
                <a:ea typeface="HY태백B" panose="02030600000101010101" pitchFamily="18" charset="-127"/>
              </a:rPr>
              <a:t>LED</a:t>
            </a:r>
            <a:r>
              <a:rPr lang="ko-KR" altLang="en-US" sz="2400" dirty="0">
                <a:latin typeface="HY태백B" panose="02030600000101010101" pitchFamily="18" charset="-127"/>
                <a:ea typeface="HY태백B" panose="02030600000101010101" pitchFamily="18" charset="-127"/>
              </a:rPr>
              <a:t>를 </a:t>
            </a:r>
            <a:r>
              <a:rPr lang="ko-KR" altLang="en-US" sz="24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출력</a:t>
            </a:r>
            <a:endParaRPr lang="en-US" altLang="ko-KR" sz="2400" dirty="0" smtClean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>
              <a:buFontTx/>
              <a:buChar char="-"/>
            </a:pPr>
            <a:endParaRPr lang="en-US" altLang="ko-KR" sz="2400" dirty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>
              <a:buFontTx/>
              <a:buChar char="-"/>
            </a:pPr>
            <a:r>
              <a:rPr lang="ko-KR" altLang="en-US" sz="24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악보 </a:t>
            </a:r>
            <a:r>
              <a:rPr lang="ko-KR" altLang="en-US" sz="2400" dirty="0">
                <a:latin typeface="HY태백B" panose="02030600000101010101" pitchFamily="18" charset="-127"/>
                <a:ea typeface="HY태백B" panose="02030600000101010101" pitchFamily="18" charset="-127"/>
              </a:rPr>
              <a:t>모드에서는 악보 음계를 먼저 </a:t>
            </a:r>
            <a:r>
              <a:rPr lang="en-US" altLang="ko-KR" sz="2400" dirty="0">
                <a:latin typeface="HY태백B" panose="02030600000101010101" pitchFamily="18" charset="-127"/>
                <a:ea typeface="HY태백B" panose="02030600000101010101" pitchFamily="18" charset="-127"/>
              </a:rPr>
              <a:t>LED</a:t>
            </a:r>
            <a:r>
              <a:rPr lang="ko-KR" altLang="en-US" sz="2400" dirty="0">
                <a:latin typeface="HY태백B" panose="02030600000101010101" pitchFamily="18" charset="-127"/>
                <a:ea typeface="HY태백B" panose="02030600000101010101" pitchFamily="18" charset="-127"/>
              </a:rPr>
              <a:t>로 표시하며 손을 올릴 시 순서대로 </a:t>
            </a:r>
            <a:r>
              <a:rPr lang="ko-KR" altLang="en-US" sz="24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진행</a:t>
            </a:r>
            <a:endParaRPr lang="en-US" altLang="ko-KR" sz="2400" dirty="0" smtClean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>
              <a:buFontTx/>
              <a:buChar char="-"/>
            </a:pPr>
            <a:endParaRPr lang="en-US" altLang="ko-KR" sz="2400" dirty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4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- </a:t>
            </a:r>
            <a:r>
              <a:rPr lang="ko-KR" altLang="en-US" sz="24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다수의 </a:t>
            </a:r>
            <a:r>
              <a:rPr lang="ko-KR" altLang="en-US" sz="2400" dirty="0">
                <a:latin typeface="HY태백B" panose="02030600000101010101" pitchFamily="18" charset="-127"/>
                <a:ea typeface="HY태백B" panose="02030600000101010101" pitchFamily="18" charset="-127"/>
              </a:rPr>
              <a:t>손을 올릴 시 해당하는 모든 음을 연주 </a:t>
            </a:r>
            <a:endParaRPr lang="en-US" altLang="ko-KR" sz="2400" dirty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endParaRPr lang="en-US" altLang="ko-KR" sz="2400" dirty="0"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44" b="89744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8163" y="5153025"/>
            <a:ext cx="5293312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34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82FA16-BE4B-4799-8AF9-599DCAD0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남은 과제</a:t>
            </a:r>
            <a:r>
              <a:rPr lang="en-US" altLang="ko-KR" dirty="0">
                <a:latin typeface="HY태백B" panose="02030600000101010101" pitchFamily="18" charset="-127"/>
                <a:ea typeface="HY태백B" panose="02030600000101010101" pitchFamily="18" charset="-127"/>
              </a:rPr>
              <a:t>/</a:t>
            </a:r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개선방안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4C9C6D-54EE-499D-9E9C-7F26B0725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 </a:t>
            </a:r>
            <a:r>
              <a:rPr lang="en-US" altLang="ko-KR" sz="20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1</a:t>
            </a:r>
            <a:r>
              <a:rPr lang="en-US" altLang="ko-KR" sz="2000" dirty="0">
                <a:latin typeface="HY태백B" panose="02030600000101010101" pitchFamily="18" charset="-127"/>
                <a:ea typeface="HY태백B" panose="02030600000101010101" pitchFamily="18" charset="-127"/>
              </a:rPr>
              <a:t>. </a:t>
            </a:r>
            <a:r>
              <a:rPr lang="ko-KR" altLang="en-US" sz="2000" dirty="0">
                <a:latin typeface="HY태백B" panose="02030600000101010101" pitchFamily="18" charset="-127"/>
                <a:ea typeface="HY태백B" panose="02030600000101010101" pitchFamily="18" charset="-127"/>
              </a:rPr>
              <a:t>악보를 직접 입력하는 것이 아니라 실제 악보를 자동으로 인식하는 </a:t>
            </a:r>
            <a:r>
              <a:rPr lang="ko-KR" altLang="en-US" sz="20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기능을 추가한다</a:t>
            </a:r>
            <a:r>
              <a:rPr lang="en-US" altLang="ko-KR" sz="20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.</a:t>
            </a:r>
            <a:endParaRPr lang="en-US" altLang="ko-KR" sz="2000" dirty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 2</a:t>
            </a:r>
            <a:r>
              <a:rPr lang="en-US" altLang="ko-KR" sz="2000" dirty="0">
                <a:latin typeface="HY태백B" panose="02030600000101010101" pitchFamily="18" charset="-127"/>
                <a:ea typeface="HY태백B" panose="02030600000101010101" pitchFamily="18" charset="-127"/>
              </a:rPr>
              <a:t>. </a:t>
            </a:r>
            <a:r>
              <a:rPr lang="ko-KR" altLang="en-US" sz="2000" dirty="0">
                <a:latin typeface="HY태백B" panose="02030600000101010101" pitchFamily="18" charset="-127"/>
                <a:ea typeface="HY태백B" panose="02030600000101010101" pitchFamily="18" charset="-127"/>
              </a:rPr>
              <a:t>반음을 추가하여 더욱 다양한 </a:t>
            </a:r>
            <a:r>
              <a:rPr lang="ko-KR" altLang="en-US" sz="20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연주를 가능하게 한다</a:t>
            </a:r>
            <a:r>
              <a:rPr lang="en-US" altLang="ko-KR" sz="20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2000" dirty="0" smtClean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 3</a:t>
            </a:r>
            <a:r>
              <a:rPr lang="en-US" altLang="ko-KR" sz="2000" dirty="0">
                <a:latin typeface="HY태백B" panose="02030600000101010101" pitchFamily="18" charset="-127"/>
                <a:ea typeface="HY태백B" panose="02030600000101010101" pitchFamily="18" charset="-127"/>
              </a:rPr>
              <a:t>. </a:t>
            </a:r>
            <a:r>
              <a:rPr lang="ko-KR" altLang="en-US" sz="2000" dirty="0">
                <a:latin typeface="HY태백B" panose="02030600000101010101" pitchFamily="18" charset="-127"/>
                <a:ea typeface="HY태백B" panose="02030600000101010101" pitchFamily="18" charset="-127"/>
              </a:rPr>
              <a:t>버튼 입력을 </a:t>
            </a:r>
            <a:r>
              <a:rPr lang="ko-KR" altLang="en-US" sz="2000" dirty="0" err="1">
                <a:latin typeface="HY태백B" panose="02030600000101010101" pitchFamily="18" charset="-127"/>
                <a:ea typeface="HY태백B" panose="02030600000101010101" pitchFamily="18" charset="-127"/>
              </a:rPr>
              <a:t>앱으로</a:t>
            </a:r>
            <a:r>
              <a:rPr lang="ko-KR" altLang="en-US" sz="2000" dirty="0">
                <a:latin typeface="HY태백B" panose="02030600000101010101" pitchFamily="18" charset="-127"/>
                <a:ea typeface="HY태백B" panose="02030600000101010101" pitchFamily="18" charset="-127"/>
              </a:rPr>
              <a:t> 대신해서 제어 가능하도록 한다</a:t>
            </a:r>
            <a:r>
              <a:rPr lang="en-US" altLang="ko-KR" sz="20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2000" dirty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 4</a:t>
            </a:r>
            <a:r>
              <a:rPr lang="en-US" altLang="ko-KR" sz="2000" dirty="0">
                <a:latin typeface="HY태백B" panose="02030600000101010101" pitchFamily="18" charset="-127"/>
                <a:ea typeface="HY태백B" panose="02030600000101010101" pitchFamily="18" charset="-127"/>
              </a:rPr>
              <a:t>. </a:t>
            </a:r>
            <a:r>
              <a:rPr lang="ko-KR" altLang="en-US" sz="2000" dirty="0">
                <a:latin typeface="HY태백B" panose="02030600000101010101" pitchFamily="18" charset="-127"/>
                <a:ea typeface="HY태백B" panose="02030600000101010101" pitchFamily="18" charset="-127"/>
              </a:rPr>
              <a:t>적외선 거리 센서의 튀는 값 </a:t>
            </a:r>
            <a:r>
              <a:rPr lang="ko-KR" altLang="en-US" sz="20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제어하여 안정적이게 동작하는 기능을 추가한다</a:t>
            </a:r>
            <a:r>
              <a:rPr lang="en-US" altLang="ko-KR" sz="20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.</a:t>
            </a:r>
            <a:endParaRPr lang="en-US" altLang="ko-KR" sz="2000" dirty="0"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44" b="89744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8163" y="5153025"/>
            <a:ext cx="5293312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57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375130"/>
            <a:ext cx="3514725" cy="35147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B2884EA-4F45-4375-8575-8C52CDF2DE49}"/>
              </a:ext>
            </a:extLst>
          </p:cNvPr>
          <p:cNvSpPr txBox="1">
            <a:spLocks/>
          </p:cNvSpPr>
          <p:nvPr/>
        </p:nvSpPr>
        <p:spPr>
          <a:xfrm>
            <a:off x="1591399" y="2403830"/>
            <a:ext cx="8643154" cy="1887950"/>
          </a:xfrm>
          <a:prstGeom prst="rect">
            <a:avLst/>
          </a:prstGeom>
          <a:effectLst>
            <a:outerShdw blurRad="50800" dir="5400000" sx="43000" sy="43000" algn="ctr" rotWithShape="0">
              <a:schemeClr val="bg1">
                <a:lumMod val="85000"/>
                <a:alpha val="43000"/>
              </a:scheme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9600" dirty="0">
                <a:effectLst>
                  <a:outerShdw blurRad="38100" dist="76200" dir="5400000" algn="ctr" rotWithShape="0">
                    <a:srgbClr val="000000">
                      <a:alpha val="92000"/>
                    </a:srgbClr>
                  </a:outerShdw>
                </a:effectLst>
              </a:rPr>
              <a:t>Q&amp;A</a:t>
            </a:r>
            <a:endParaRPr lang="ko-KR" altLang="en-US" sz="9600" dirty="0">
              <a:effectLst>
                <a:outerShdw blurRad="38100" dist="76200" dir="5400000" algn="ctr" rotWithShape="0">
                  <a:srgbClr val="000000">
                    <a:alpha val="92000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782175" y="6122463"/>
            <a:ext cx="2100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 smtClean="0">
                <a:latin typeface="HY태백B" panose="02030600000101010101" pitchFamily="18" charset="-127"/>
                <a:ea typeface="HY태백B" panose="02030600000101010101" pitchFamily="18" charset="-127"/>
              </a:rPr>
              <a:t>캡스톤</a:t>
            </a:r>
            <a:r>
              <a:rPr lang="ko-KR" altLang="en-US" sz="28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 반숙</a:t>
            </a:r>
            <a:endParaRPr lang="ko-KR" altLang="en-US" sz="2800" dirty="0"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05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>
                        <a14:foregroundMark x1="54063" y1="38074" x2="54063" y2="38074"/>
                        <a14:foregroundMark x1="54531" y1="37527" x2="54531" y2="37527"/>
                        <a14:foregroundMark x1="58438" y1="50328" x2="46615" y2="27790"/>
                      </a14:backgroundRemoval>
                    </a14:imgEffect>
                  </a14:imgLayer>
                </a14:imgProps>
              </a:ext>
            </a:extLst>
          </a:blip>
          <a:srcRect l="21794" r="24488"/>
          <a:stretch/>
        </p:blipFill>
        <p:spPr>
          <a:xfrm>
            <a:off x="552450" y="1262063"/>
            <a:ext cx="4723922" cy="418623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F2D1490-0302-4B74-9DBF-33AFADA4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3123173"/>
            <a:ext cx="1533525" cy="1325563"/>
          </a:xfrm>
        </p:spPr>
        <p:txBody>
          <a:bodyPr>
            <a:noAutofit/>
          </a:bodyPr>
          <a:lstStyle/>
          <a:p>
            <a:r>
              <a:rPr lang="ko-KR" altLang="en-US" sz="4800" dirty="0">
                <a:solidFill>
                  <a:schemeClr val="accent4">
                    <a:lumMod val="60000"/>
                    <a:lumOff val="40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FC554D-302E-4FC8-BA9F-097D112ED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247" y="1395413"/>
            <a:ext cx="4619625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과제 </a:t>
            </a:r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선정 목적 및 </a:t>
            </a:r>
            <a:r>
              <a:rPr lang="ko-KR" altLang="en-US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목표</a:t>
            </a:r>
            <a:endParaRPr lang="en-US" altLang="ko-KR" dirty="0" smtClean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 marL="514350" indent="-514350">
              <a:buAutoNum type="arabicPeriod"/>
            </a:pPr>
            <a:endParaRPr lang="en-US" altLang="ko-KR" dirty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HY태백B" panose="02030600000101010101" pitchFamily="18" charset="-127"/>
                <a:ea typeface="HY태백B" panose="02030600000101010101" pitchFamily="18" charset="-127"/>
              </a:rPr>
              <a:t>2. </a:t>
            </a:r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제작 일정 및 </a:t>
            </a:r>
            <a:r>
              <a:rPr lang="ko-KR" altLang="en-US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역할</a:t>
            </a:r>
            <a:endParaRPr lang="en-US" altLang="ko-KR" dirty="0" smtClean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HY태백B" panose="02030600000101010101" pitchFamily="18" charset="-127"/>
                <a:ea typeface="HY태백B" panose="02030600000101010101" pitchFamily="18" charset="-127"/>
              </a:rPr>
              <a:t>3.</a:t>
            </a:r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 설계 및 </a:t>
            </a:r>
            <a:r>
              <a:rPr lang="ko-KR" altLang="en-US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구현방법</a:t>
            </a:r>
            <a:endParaRPr lang="en-US" altLang="ko-KR" dirty="0" smtClean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HY태백B" panose="02030600000101010101" pitchFamily="18" charset="-127"/>
                <a:ea typeface="HY태백B" panose="02030600000101010101" pitchFamily="18" charset="-127"/>
              </a:rPr>
              <a:t>4. </a:t>
            </a:r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최종결과</a:t>
            </a:r>
            <a:endParaRPr lang="en-US" altLang="ko-KR" dirty="0"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804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>
            <a:off x="0" y="2593181"/>
            <a:ext cx="7000875" cy="1080000"/>
          </a:xfrm>
          <a:prstGeom prst="trapezoid">
            <a:avLst>
              <a:gd name="adj" fmla="val 4219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593181"/>
            <a:ext cx="56388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3673181"/>
            <a:ext cx="1022985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12982" y="3890015"/>
            <a:ext cx="5416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1. </a:t>
            </a:r>
            <a:r>
              <a:rPr lang="ko-KR" altLang="en-US" sz="36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과제선정 </a:t>
            </a:r>
            <a:r>
              <a:rPr lang="ko-KR" altLang="en-US" sz="3600" dirty="0">
                <a:latin typeface="HY태백B" panose="02030600000101010101" pitchFamily="18" charset="-127"/>
                <a:ea typeface="HY태백B" panose="02030600000101010101" pitchFamily="18" charset="-127"/>
              </a:rPr>
              <a:t>목적 및 목표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44015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15512D-3125-470D-991C-E0CBEF8BF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706" y="744968"/>
            <a:ext cx="9603275" cy="1049235"/>
          </a:xfrm>
        </p:spPr>
        <p:txBody>
          <a:bodyPr/>
          <a:lstStyle/>
          <a:p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과제 선정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04EBCF-536A-4F19-A867-4F520D02F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921968"/>
            <a:ext cx="9603275" cy="10492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에어 피아노</a:t>
            </a:r>
            <a:endParaRPr lang="en-US" altLang="ko-KR" dirty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HY태백B" panose="02030600000101010101" pitchFamily="18" charset="-127"/>
                <a:ea typeface="HY태백B" panose="02030600000101010101" pitchFamily="18" charset="-127"/>
              </a:rPr>
              <a:t>     - </a:t>
            </a:r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건반을 직접 누르지 않아도 해당 음의 소리를 출력하여 연주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300CDDE-3ECA-445C-871A-1B12A6A381C4}"/>
              </a:ext>
            </a:extLst>
          </p:cNvPr>
          <p:cNvSpPr txBox="1">
            <a:spLocks/>
          </p:cNvSpPr>
          <p:nvPr/>
        </p:nvSpPr>
        <p:spPr>
          <a:xfrm>
            <a:off x="1461706" y="3038621"/>
            <a:ext cx="9603275" cy="10492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스마트 피아노</a:t>
            </a:r>
            <a:endParaRPr lang="en-US" altLang="ko-KR" dirty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HY태백B" panose="02030600000101010101" pitchFamily="18" charset="-127"/>
                <a:ea typeface="HY태백B" panose="02030600000101010101" pitchFamily="18" charset="-127"/>
              </a:rPr>
              <a:t>     - </a:t>
            </a:r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악보에 따른 계이름을 건반에 표시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76EEC1-23EA-49B3-8083-AD3624EC7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23" y="7049985"/>
            <a:ext cx="4715755" cy="2500275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00BE5EE-F8D9-46EA-A8FC-F462CA710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216" y="8727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34415752" descr="EMB000050d05e05">
            <a:extLst>
              <a:ext uri="{FF2B5EF4-FFF2-40B4-BE49-F238E27FC236}">
                <a16:creationId xmlns:a16="http://schemas.microsoft.com/office/drawing/2014/main" id="{0E04B431-1513-4771-86B0-44DA9B6E0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129" y="7049985"/>
            <a:ext cx="3022016" cy="239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3B29E610-9113-4FC0-BEB6-9C96FAC85747}"/>
              </a:ext>
            </a:extLst>
          </p:cNvPr>
          <p:cNvSpPr/>
          <p:nvPr/>
        </p:nvSpPr>
        <p:spPr>
          <a:xfrm>
            <a:off x="5829755" y="7702368"/>
            <a:ext cx="1294945" cy="1270422"/>
          </a:xfrm>
          <a:prstGeom prst="math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773" r="22552"/>
          <a:stretch/>
        </p:blipFill>
        <p:spPr>
          <a:xfrm>
            <a:off x="438150" y="4990284"/>
            <a:ext cx="1816934" cy="15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77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0.00066 -0.72199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2.08333E-6 -0.69328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-8.33333E-7 -0.67384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4" grpId="0" uiExpand="1" build="allAtOnce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2AB42C-4B08-4106-BB7F-E642D93F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A5526E-181B-4AD1-ACED-D92AE563A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- </a:t>
            </a:r>
            <a:r>
              <a:rPr lang="ko-KR" altLang="en-US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몸이</a:t>
            </a:r>
            <a:r>
              <a:rPr lang="en-US" altLang="ko-KR" dirty="0">
                <a:latin typeface="HY태백B" panose="02030600000101010101" pitchFamily="18" charset="-127"/>
                <a:ea typeface="HY태백B" panose="02030600000101010101" pitchFamily="18" charset="-127"/>
              </a:rPr>
              <a:t>(</a:t>
            </a:r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특히 손이</a:t>
            </a:r>
            <a:r>
              <a:rPr lang="en-US" altLang="ko-KR" dirty="0">
                <a:latin typeface="HY태백B" panose="02030600000101010101" pitchFamily="18" charset="-127"/>
                <a:ea typeface="HY태백B" panose="02030600000101010101" pitchFamily="18" charset="-127"/>
              </a:rPr>
              <a:t>) </a:t>
            </a:r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불편한 사람들을 위한 </a:t>
            </a:r>
            <a:endParaRPr lang="en-US" altLang="ko-KR" dirty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- </a:t>
            </a:r>
            <a:r>
              <a:rPr lang="ko-KR" altLang="en-US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악보를 </a:t>
            </a:r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못 읽는 사람들을 위한</a:t>
            </a:r>
            <a:endParaRPr lang="en-US" altLang="ko-KR" dirty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- </a:t>
            </a:r>
            <a:r>
              <a:rPr lang="ko-KR" altLang="en-US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가볍고 </a:t>
            </a:r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값싼 피아노를 원하는 사람들을 위한</a:t>
            </a:r>
            <a:endParaRPr lang="en-US" altLang="ko-KR" dirty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endParaRPr lang="en-US" altLang="ko-KR" dirty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endParaRPr lang="ko-KR" altLang="en-US" dirty="0"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D84D1-8DF8-48CC-9B60-CD0814AF4D11}"/>
              </a:ext>
            </a:extLst>
          </p:cNvPr>
          <p:cNvSpPr txBox="1"/>
          <p:nvPr/>
        </p:nvSpPr>
        <p:spPr>
          <a:xfrm>
            <a:off x="6371698" y="3741038"/>
            <a:ext cx="1723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태백B" panose="02030600000101010101" pitchFamily="18" charset="-127"/>
                <a:ea typeface="HY태백B" panose="02030600000101010101" pitchFamily="18" charset="-127"/>
              </a:rPr>
              <a:t>피아노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E505D-47C5-48E4-AED7-C4C6AF7A9C12}"/>
              </a:ext>
            </a:extLst>
          </p:cNvPr>
          <p:cNvSpPr txBox="1"/>
          <p:nvPr/>
        </p:nvSpPr>
        <p:spPr>
          <a:xfrm>
            <a:off x="3437561" y="3741038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태백B" panose="02030600000101010101" pitchFamily="18" charset="-127"/>
                <a:ea typeface="HY태백B" panose="02030600000101010101" pitchFamily="18" charset="-127"/>
              </a:rPr>
              <a:t>스마트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26637-C8DC-411C-A123-7A3F872AD121}"/>
              </a:ext>
            </a:extLst>
          </p:cNvPr>
          <p:cNvSpPr txBox="1"/>
          <p:nvPr/>
        </p:nvSpPr>
        <p:spPr>
          <a:xfrm>
            <a:off x="5161110" y="374103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HY태백B" panose="02030600000101010101" pitchFamily="18" charset="-127"/>
                <a:ea typeface="HY태백B" panose="02030600000101010101" pitchFamily="18" charset="-127"/>
              </a:rPr>
              <a:t>에어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773" r="22552"/>
          <a:stretch/>
        </p:blipFill>
        <p:spPr>
          <a:xfrm>
            <a:off x="438150" y="4990284"/>
            <a:ext cx="1816934" cy="15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67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4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4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>
            <a:off x="0" y="2593181"/>
            <a:ext cx="7000875" cy="1080000"/>
          </a:xfrm>
          <a:prstGeom prst="trapezoid">
            <a:avLst>
              <a:gd name="adj" fmla="val 4219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593181"/>
            <a:ext cx="56388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3673181"/>
            <a:ext cx="1022985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12982" y="3890015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HY태백B" panose="02030600000101010101" pitchFamily="18" charset="-127"/>
                <a:ea typeface="HY태백B" panose="02030600000101010101" pitchFamily="18" charset="-127"/>
              </a:rPr>
              <a:t>2</a:t>
            </a:r>
            <a:r>
              <a:rPr lang="en-US" altLang="ko-KR" sz="36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. </a:t>
            </a:r>
            <a:r>
              <a:rPr lang="ko-KR" altLang="en-US" sz="36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제작일정 및 역할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39210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3CE836-3906-40AB-915F-AEBDD34D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0"/>
            <a:ext cx="10515600" cy="1325563"/>
          </a:xfrm>
        </p:spPr>
        <p:txBody>
          <a:bodyPr/>
          <a:lstStyle/>
          <a:p>
            <a:r>
              <a:rPr lang="ko-KR" altLang="en-US" dirty="0" err="1"/>
              <a:t>간트차트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C7DFDA41-28EB-480B-B07C-3BB81EFA9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3385900"/>
              </p:ext>
            </p:extLst>
          </p:nvPr>
        </p:nvGraphicFramePr>
        <p:xfrm>
          <a:off x="1196974" y="1057280"/>
          <a:ext cx="10156826" cy="5493135"/>
        </p:xfrm>
        <a:graphic>
          <a:graphicData uri="http://schemas.openxmlformats.org/drawingml/2006/table">
            <a:tbl>
              <a:tblPr/>
              <a:tblGrid>
                <a:gridCol w="319651">
                  <a:extLst>
                    <a:ext uri="{9D8B030D-6E8A-4147-A177-3AD203B41FA5}">
                      <a16:colId xmlns:a16="http://schemas.microsoft.com/office/drawing/2014/main" val="1939424743"/>
                    </a:ext>
                  </a:extLst>
                </a:gridCol>
                <a:gridCol w="1638790">
                  <a:extLst>
                    <a:ext uri="{9D8B030D-6E8A-4147-A177-3AD203B41FA5}">
                      <a16:colId xmlns:a16="http://schemas.microsoft.com/office/drawing/2014/main" val="1469541418"/>
                    </a:ext>
                  </a:extLst>
                </a:gridCol>
                <a:gridCol w="315828">
                  <a:extLst>
                    <a:ext uri="{9D8B030D-6E8A-4147-A177-3AD203B41FA5}">
                      <a16:colId xmlns:a16="http://schemas.microsoft.com/office/drawing/2014/main" val="1746583451"/>
                    </a:ext>
                  </a:extLst>
                </a:gridCol>
                <a:gridCol w="315828">
                  <a:extLst>
                    <a:ext uri="{9D8B030D-6E8A-4147-A177-3AD203B41FA5}">
                      <a16:colId xmlns:a16="http://schemas.microsoft.com/office/drawing/2014/main" val="1462111611"/>
                    </a:ext>
                  </a:extLst>
                </a:gridCol>
                <a:gridCol w="315828">
                  <a:extLst>
                    <a:ext uri="{9D8B030D-6E8A-4147-A177-3AD203B41FA5}">
                      <a16:colId xmlns:a16="http://schemas.microsoft.com/office/drawing/2014/main" val="689413698"/>
                    </a:ext>
                  </a:extLst>
                </a:gridCol>
                <a:gridCol w="315828">
                  <a:extLst>
                    <a:ext uri="{9D8B030D-6E8A-4147-A177-3AD203B41FA5}">
                      <a16:colId xmlns:a16="http://schemas.microsoft.com/office/drawing/2014/main" val="3827093897"/>
                    </a:ext>
                  </a:extLst>
                </a:gridCol>
                <a:gridCol w="315828">
                  <a:extLst>
                    <a:ext uri="{9D8B030D-6E8A-4147-A177-3AD203B41FA5}">
                      <a16:colId xmlns:a16="http://schemas.microsoft.com/office/drawing/2014/main" val="3564087099"/>
                    </a:ext>
                  </a:extLst>
                </a:gridCol>
                <a:gridCol w="315828">
                  <a:extLst>
                    <a:ext uri="{9D8B030D-6E8A-4147-A177-3AD203B41FA5}">
                      <a16:colId xmlns:a16="http://schemas.microsoft.com/office/drawing/2014/main" val="1759761829"/>
                    </a:ext>
                  </a:extLst>
                </a:gridCol>
                <a:gridCol w="315828">
                  <a:extLst>
                    <a:ext uri="{9D8B030D-6E8A-4147-A177-3AD203B41FA5}">
                      <a16:colId xmlns:a16="http://schemas.microsoft.com/office/drawing/2014/main" val="3290161231"/>
                    </a:ext>
                  </a:extLst>
                </a:gridCol>
                <a:gridCol w="315828">
                  <a:extLst>
                    <a:ext uri="{9D8B030D-6E8A-4147-A177-3AD203B41FA5}">
                      <a16:colId xmlns:a16="http://schemas.microsoft.com/office/drawing/2014/main" val="3372538056"/>
                    </a:ext>
                  </a:extLst>
                </a:gridCol>
                <a:gridCol w="315828">
                  <a:extLst>
                    <a:ext uri="{9D8B030D-6E8A-4147-A177-3AD203B41FA5}">
                      <a16:colId xmlns:a16="http://schemas.microsoft.com/office/drawing/2014/main" val="401929599"/>
                    </a:ext>
                  </a:extLst>
                </a:gridCol>
                <a:gridCol w="315828">
                  <a:extLst>
                    <a:ext uri="{9D8B030D-6E8A-4147-A177-3AD203B41FA5}">
                      <a16:colId xmlns:a16="http://schemas.microsoft.com/office/drawing/2014/main" val="626146819"/>
                    </a:ext>
                  </a:extLst>
                </a:gridCol>
                <a:gridCol w="315828">
                  <a:extLst>
                    <a:ext uri="{9D8B030D-6E8A-4147-A177-3AD203B41FA5}">
                      <a16:colId xmlns:a16="http://schemas.microsoft.com/office/drawing/2014/main" val="1991163159"/>
                    </a:ext>
                  </a:extLst>
                </a:gridCol>
                <a:gridCol w="315828">
                  <a:extLst>
                    <a:ext uri="{9D8B030D-6E8A-4147-A177-3AD203B41FA5}">
                      <a16:colId xmlns:a16="http://schemas.microsoft.com/office/drawing/2014/main" val="671174024"/>
                    </a:ext>
                  </a:extLst>
                </a:gridCol>
                <a:gridCol w="315828">
                  <a:extLst>
                    <a:ext uri="{9D8B030D-6E8A-4147-A177-3AD203B41FA5}">
                      <a16:colId xmlns:a16="http://schemas.microsoft.com/office/drawing/2014/main" val="2347141043"/>
                    </a:ext>
                  </a:extLst>
                </a:gridCol>
                <a:gridCol w="315828">
                  <a:extLst>
                    <a:ext uri="{9D8B030D-6E8A-4147-A177-3AD203B41FA5}">
                      <a16:colId xmlns:a16="http://schemas.microsoft.com/office/drawing/2014/main" val="1953347330"/>
                    </a:ext>
                  </a:extLst>
                </a:gridCol>
                <a:gridCol w="315828">
                  <a:extLst>
                    <a:ext uri="{9D8B030D-6E8A-4147-A177-3AD203B41FA5}">
                      <a16:colId xmlns:a16="http://schemas.microsoft.com/office/drawing/2014/main" val="3557749564"/>
                    </a:ext>
                  </a:extLst>
                </a:gridCol>
                <a:gridCol w="499002">
                  <a:extLst>
                    <a:ext uri="{9D8B030D-6E8A-4147-A177-3AD203B41FA5}">
                      <a16:colId xmlns:a16="http://schemas.microsoft.com/office/drawing/2014/main" val="2396185356"/>
                    </a:ext>
                  </a:extLst>
                </a:gridCol>
                <a:gridCol w="2961963">
                  <a:extLst>
                    <a:ext uri="{9D8B030D-6E8A-4147-A177-3AD203B41FA5}">
                      <a16:colId xmlns:a16="http://schemas.microsoft.com/office/drawing/2014/main" val="342783313"/>
                    </a:ext>
                  </a:extLst>
                </a:gridCol>
              </a:tblGrid>
              <a:tr h="166412">
                <a:tc gridSpan="1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설계과제 추진전략 및 방법</a:t>
                      </a: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4C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308717"/>
                  </a:ext>
                </a:extLst>
              </a:tr>
              <a:tr h="13434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No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과제 내용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추진일정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기간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주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추진 방법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421373"/>
                  </a:ext>
                </a:extLst>
              </a:tr>
              <a:tr h="1524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5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6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7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8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9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10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11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12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13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14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15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041741"/>
                  </a:ext>
                </a:extLst>
              </a:tr>
              <a:tr h="15393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1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관련 정보 수집 및 부품 주문</a:t>
                      </a: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261620" marR="0" indent="-26162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문헌 조사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인터넷 자료조사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관련 기관 문의</a:t>
                      </a: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030366"/>
                  </a:ext>
                </a:extLst>
              </a:tr>
              <a:tr h="153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701390"/>
                  </a:ext>
                </a:extLst>
              </a:tr>
              <a:tr h="153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398739"/>
                  </a:ext>
                </a:extLst>
              </a:tr>
              <a:tr h="15393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2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시제품 틀 제작</a:t>
                      </a: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14300" marR="0" indent="-1143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주문한 아크릴판으로 피아노 모형 틀 제작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0778"/>
                  </a:ext>
                </a:extLst>
              </a:tr>
              <a:tr h="153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606752"/>
                  </a:ext>
                </a:extLst>
              </a:tr>
              <a:tr h="153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078075"/>
                  </a:ext>
                </a:extLst>
              </a:tr>
              <a:tr h="15393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3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아두이노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 설치</a:t>
                      </a: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14300" marR="0" indent="-1143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주문한 아두이노 부품으로 만들어둔 틀에 배치 및 설치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816097"/>
                  </a:ext>
                </a:extLst>
              </a:tr>
              <a:tr h="2476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7248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764062"/>
                  </a:ext>
                </a:extLst>
              </a:tr>
              <a:tr h="15393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4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MIDI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악기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쉴드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 코드 작성</a:t>
                      </a: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5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14300" marR="0" indent="-1143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설치한 시제품에 따라 구현할 내용의 코드를 작성한다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541867"/>
                  </a:ext>
                </a:extLst>
              </a:tr>
              <a:tr h="2467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52970"/>
                  </a:ext>
                </a:extLst>
              </a:tr>
              <a:tr h="153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066564"/>
                  </a:ext>
                </a:extLst>
              </a:tr>
              <a:tr h="304502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5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적외선 거리 센서와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LED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모듈 연관 코드 작성</a:t>
                      </a: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5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14300" marR="0" indent="-1143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적외선 거리 센서의 값을 받아와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체" panose="020B0609000101010101" pitchFamily="49" charset="-127"/>
                      </a:endParaRPr>
                    </a:p>
                    <a:p>
                      <a:pPr marL="114300" marR="0" indent="-1143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LED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모듈에서 해당음에 해당하는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LED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색을 출력한다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037284"/>
                  </a:ext>
                </a:extLst>
              </a:tr>
              <a:tr h="3259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84009"/>
                  </a:ext>
                </a:extLst>
              </a:tr>
              <a:tr h="2240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592332"/>
                  </a:ext>
                </a:extLst>
              </a:tr>
              <a:tr h="25126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6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메가보드와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우노보드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 간의 통신</a:t>
                      </a: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14300" marR="0" indent="-1143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메가보드에서 받아온 센서 값을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굴림체" panose="020B0609000101010101" pitchFamily="49" charset="-127"/>
                      </a:endParaRPr>
                    </a:p>
                    <a:p>
                      <a:pPr marL="114300" marR="0" indent="-1143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우노보드로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 전송하여 음을 출력시킨다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294628"/>
                  </a:ext>
                </a:extLst>
              </a:tr>
              <a:tr h="1527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094569"/>
                  </a:ext>
                </a:extLst>
              </a:tr>
              <a:tr h="1865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446705"/>
                  </a:ext>
                </a:extLst>
              </a:tr>
              <a:tr h="15393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7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테스트 및 최종 수정</a:t>
                      </a: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14300" marR="0" indent="-1143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만들어진 시제품을 직접 테스트해본다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211732"/>
                  </a:ext>
                </a:extLst>
              </a:tr>
              <a:tr h="153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861298"/>
                  </a:ext>
                </a:extLst>
              </a:tr>
              <a:tr h="153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145188"/>
                  </a:ext>
                </a:extLst>
              </a:tr>
              <a:tr h="15393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8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95" marR="7695" marT="7695" marB="769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panose="020B0600000101010101" pitchFamily="50" charset="-127"/>
                        </a:rPr>
                        <a:t>최종 보고서 작성</a:t>
                      </a: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체" panose="020B0609000101010101" pitchFamily="49" charset="-127"/>
                        </a:rPr>
                        <a:t>완성된 시제품에 맞게 보고서 작성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208659"/>
                  </a:ext>
                </a:extLst>
              </a:tr>
              <a:tr h="153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977348"/>
                  </a:ext>
                </a:extLst>
              </a:tr>
              <a:tr h="153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445" marR="15445" marT="15445" marB="154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472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814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8150" y="342900"/>
            <a:ext cx="11363325" cy="6115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3CE836-3906-40AB-915F-AEBDD34D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태백B" panose="02030600000101010101" pitchFamily="18" charset="-127"/>
                <a:ea typeface="HY태백B" panose="02030600000101010101" pitchFamily="18" charset="-127"/>
              </a:rPr>
              <a:t>역할도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773" r="22552"/>
          <a:stretch/>
        </p:blipFill>
        <p:spPr>
          <a:xfrm>
            <a:off x="438150" y="4990284"/>
            <a:ext cx="1816934" cy="1581953"/>
          </a:xfrm>
          <a:prstGeom prst="rect">
            <a:avLst/>
          </a:prstGeom>
        </p:spPr>
      </p:pic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CEEBA3F0-57BA-4350-A0C3-4EAB48CB53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372727"/>
              </p:ext>
            </p:extLst>
          </p:nvPr>
        </p:nvGraphicFramePr>
        <p:xfrm>
          <a:off x="838200" y="1825625"/>
          <a:ext cx="10515599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634">
                  <a:extLst>
                    <a:ext uri="{9D8B030D-6E8A-4147-A177-3AD203B41FA5}">
                      <a16:colId xmlns:a16="http://schemas.microsoft.com/office/drawing/2014/main" val="4048996194"/>
                    </a:ext>
                  </a:extLst>
                </a:gridCol>
                <a:gridCol w="1293158">
                  <a:extLst>
                    <a:ext uri="{9D8B030D-6E8A-4147-A177-3AD203B41FA5}">
                      <a16:colId xmlns:a16="http://schemas.microsoft.com/office/drawing/2014/main" val="3643441021"/>
                    </a:ext>
                  </a:extLst>
                </a:gridCol>
                <a:gridCol w="7925807">
                  <a:extLst>
                    <a:ext uri="{9D8B030D-6E8A-4147-A177-3AD203B41FA5}">
                      <a16:colId xmlns:a16="http://schemas.microsoft.com/office/drawing/2014/main" val="2557676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 marL="100115" marR="100115"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역할</a:t>
                      </a:r>
                    </a:p>
                  </a:txBody>
                  <a:tcPr marL="100115" marR="100115"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수행분야</a:t>
                      </a:r>
                    </a:p>
                  </a:txBody>
                  <a:tcPr marL="100115" marR="100115" anchor="ctr" anchorCtr="1"/>
                </a:tc>
                <a:extLst>
                  <a:ext uri="{0D108BD9-81ED-4DB2-BD59-A6C34878D82A}">
                    <a16:rowId xmlns:a16="http://schemas.microsoft.com/office/drawing/2014/main" val="290194018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임승택</a:t>
                      </a:r>
                      <a:endParaRPr lang="ko-KR" altLang="en-US" dirty="0"/>
                    </a:p>
                  </a:txBody>
                  <a:tcPr marL="100115" marR="100115"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조장</a:t>
                      </a:r>
                    </a:p>
                  </a:txBody>
                  <a:tcPr marL="100115" marR="100115" anchor="ctr" anchorCtr="1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 smtClean="0"/>
                        <a:t> </a:t>
                      </a:r>
                      <a:r>
                        <a:rPr lang="en-US" altLang="ko-KR" sz="1800" dirty="0" smtClean="0"/>
                        <a:t>- </a:t>
                      </a:r>
                      <a:r>
                        <a:rPr lang="ko-KR" altLang="en-US" sz="1800" dirty="0" smtClean="0"/>
                        <a:t>프로젝트 </a:t>
                      </a:r>
                      <a:r>
                        <a:rPr lang="ko-KR" altLang="en-US" sz="1800" dirty="0"/>
                        <a:t>총괄</a:t>
                      </a:r>
                      <a:endParaRPr lang="en-US" altLang="ko-KR" sz="18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8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800" dirty="0" smtClean="0"/>
                        <a:t> </a:t>
                      </a:r>
                      <a:r>
                        <a:rPr lang="en-US" altLang="ko-KR" sz="1800" dirty="0" smtClean="0"/>
                        <a:t>- </a:t>
                      </a:r>
                      <a:r>
                        <a:rPr lang="ko-KR" altLang="en-US" sz="1800" dirty="0" smtClean="0"/>
                        <a:t>보고서 </a:t>
                      </a:r>
                      <a:r>
                        <a:rPr lang="ko-KR" altLang="en-US" sz="1800" dirty="0"/>
                        <a:t>및 회의록 작성</a:t>
                      </a:r>
                    </a:p>
                  </a:txBody>
                  <a:tcPr marL="100115" marR="100115" anchor="ctr"/>
                </a:tc>
                <a:extLst>
                  <a:ext uri="{0D108BD9-81ED-4DB2-BD59-A6C34878D82A}">
                    <a16:rowId xmlns:a16="http://schemas.microsoft.com/office/drawing/2014/main" val="2736899368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신호준</a:t>
                      </a:r>
                      <a:endParaRPr lang="ko-KR" altLang="en-US" dirty="0"/>
                    </a:p>
                  </a:txBody>
                  <a:tcPr marL="100115" marR="100115"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조원</a:t>
                      </a:r>
                    </a:p>
                  </a:txBody>
                  <a:tcPr marL="100115" marR="100115" anchor="ctr" anchorCtr="1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dirty="0" smtClean="0"/>
                        <a:t> </a:t>
                      </a:r>
                      <a:r>
                        <a:rPr lang="en-US" altLang="ko-KR" sz="2000" dirty="0" smtClean="0"/>
                        <a:t>- </a:t>
                      </a:r>
                      <a:r>
                        <a:rPr lang="ko-KR" altLang="en-US" sz="2000" dirty="0" smtClean="0"/>
                        <a:t>설계도 </a:t>
                      </a:r>
                      <a:r>
                        <a:rPr lang="ko-KR" altLang="en-US" sz="2000" dirty="0"/>
                        <a:t>구현 및 악보 모드 코드 작성</a:t>
                      </a:r>
                    </a:p>
                  </a:txBody>
                  <a:tcPr marL="100115" marR="100115" anchor="ctr"/>
                </a:tc>
                <a:extLst>
                  <a:ext uri="{0D108BD9-81ED-4DB2-BD59-A6C34878D82A}">
                    <a16:rowId xmlns:a16="http://schemas.microsoft.com/office/drawing/2014/main" val="2022362397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김재욱</a:t>
                      </a:r>
                    </a:p>
                  </a:txBody>
                  <a:tcPr marL="100115" marR="100115"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조원</a:t>
                      </a:r>
                    </a:p>
                  </a:txBody>
                  <a:tcPr marL="100115" marR="100115" anchor="ctr" anchorCtr="1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2000" dirty="0" smtClean="0"/>
                        <a:t> </a:t>
                      </a:r>
                      <a:r>
                        <a:rPr lang="en-US" altLang="ko-KR" sz="2000" dirty="0" smtClean="0"/>
                        <a:t>- </a:t>
                      </a:r>
                      <a:r>
                        <a:rPr lang="ko-KR" altLang="en-US" sz="2000" dirty="0" smtClean="0"/>
                        <a:t>설계도에 </a:t>
                      </a:r>
                      <a:r>
                        <a:rPr lang="ko-KR" altLang="en-US" sz="2000" dirty="0"/>
                        <a:t>따른 시스템 제작 및 악보 작성</a:t>
                      </a:r>
                    </a:p>
                  </a:txBody>
                  <a:tcPr marL="100115" marR="100115" anchor="ctr"/>
                </a:tc>
                <a:extLst>
                  <a:ext uri="{0D108BD9-81ED-4DB2-BD59-A6C34878D82A}">
                    <a16:rowId xmlns:a16="http://schemas.microsoft.com/office/drawing/2014/main" val="3309846034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이선행</a:t>
                      </a:r>
                    </a:p>
                  </a:txBody>
                  <a:tcPr marL="100115" marR="100115"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조원</a:t>
                      </a:r>
                    </a:p>
                  </a:txBody>
                  <a:tcPr marL="100115" marR="100115" anchor="ctr" anchorCtr="1"/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2000" dirty="0" smtClean="0"/>
                        <a:t> - LED </a:t>
                      </a:r>
                      <a:r>
                        <a:rPr lang="en-US" altLang="ko-KR" sz="2000" dirty="0"/>
                        <a:t>Matrix </a:t>
                      </a:r>
                      <a:r>
                        <a:rPr lang="ko-KR" altLang="en-US" sz="2000" dirty="0"/>
                        <a:t>제어 및 </a:t>
                      </a:r>
                      <a:r>
                        <a:rPr lang="en-US" altLang="ko-KR" sz="2000" dirty="0"/>
                        <a:t>MIDI</a:t>
                      </a:r>
                      <a:r>
                        <a:rPr lang="ko-KR" altLang="en-US" sz="2000" dirty="0"/>
                        <a:t> 코드 작성</a:t>
                      </a:r>
                    </a:p>
                  </a:txBody>
                  <a:tcPr marL="100115" marR="100115" anchor="ctr"/>
                </a:tc>
                <a:extLst>
                  <a:ext uri="{0D108BD9-81ED-4DB2-BD59-A6C34878D82A}">
                    <a16:rowId xmlns:a16="http://schemas.microsoft.com/office/drawing/2014/main" val="359665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316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/>
          <p:cNvSpPr/>
          <p:nvPr/>
        </p:nvSpPr>
        <p:spPr>
          <a:xfrm>
            <a:off x="0" y="2593181"/>
            <a:ext cx="7000875" cy="1080000"/>
          </a:xfrm>
          <a:prstGeom prst="trapezoid">
            <a:avLst>
              <a:gd name="adj" fmla="val 4219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2593181"/>
            <a:ext cx="56388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3673181"/>
            <a:ext cx="1022985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12982" y="3890015"/>
            <a:ext cx="28007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3. </a:t>
            </a:r>
            <a:r>
              <a:rPr lang="ko-KR" altLang="en-US" sz="3600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제작 과정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41834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</TotalTime>
  <Words>524</Words>
  <Application>Microsoft Office PowerPoint</Application>
  <PresentationFormat>와이드스크린</PresentationFormat>
  <Paragraphs>156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HY태백B</vt:lpstr>
      <vt:lpstr>굴림</vt:lpstr>
      <vt:lpstr>굴림체</vt:lpstr>
      <vt:lpstr>맑은 고딕</vt:lpstr>
      <vt:lpstr>Arial</vt:lpstr>
      <vt:lpstr>Office 테마</vt:lpstr>
      <vt:lpstr>스마트 에어 피아노</vt:lpstr>
      <vt:lpstr>목차</vt:lpstr>
      <vt:lpstr>PowerPoint 프레젠테이션</vt:lpstr>
      <vt:lpstr>과제 선정</vt:lpstr>
      <vt:lpstr>목표</vt:lpstr>
      <vt:lpstr>PowerPoint 프레젠테이션</vt:lpstr>
      <vt:lpstr>간트차트</vt:lpstr>
      <vt:lpstr>역할도</vt:lpstr>
      <vt:lpstr>PowerPoint 프레젠테이션</vt:lpstr>
      <vt:lpstr>주요 부품</vt:lpstr>
      <vt:lpstr>설계도</vt:lpstr>
      <vt:lpstr>알고리즘</vt:lpstr>
      <vt:lpstr>기능 설명</vt:lpstr>
      <vt:lpstr>PowerPoint 프레젠테이션</vt:lpstr>
      <vt:lpstr>결과물 사진</vt:lpstr>
      <vt:lpstr>과제 결과</vt:lpstr>
      <vt:lpstr>남은 과제/개선방안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에어 피아노</dc:title>
  <dc:creator>이선행</dc:creator>
  <cp:lastModifiedBy>임 승택</cp:lastModifiedBy>
  <cp:revision>30</cp:revision>
  <dcterms:created xsi:type="dcterms:W3CDTF">2019-07-08T11:49:38Z</dcterms:created>
  <dcterms:modified xsi:type="dcterms:W3CDTF">2019-07-10T14:24:51Z</dcterms:modified>
</cp:coreProperties>
</file>